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70" r:id="rId2"/>
    <p:sldId id="497" r:id="rId3"/>
    <p:sldId id="792" r:id="rId4"/>
    <p:sldId id="793" r:id="rId5"/>
    <p:sldId id="794" r:id="rId6"/>
    <p:sldId id="795" r:id="rId7"/>
    <p:sldId id="797" r:id="rId8"/>
    <p:sldId id="798" r:id="rId9"/>
    <p:sldId id="799" r:id="rId10"/>
    <p:sldId id="800" r:id="rId11"/>
    <p:sldId id="801" r:id="rId12"/>
    <p:sldId id="80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FF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50" autoAdjust="0"/>
    <p:restoredTop sz="50000" autoAdjust="0"/>
  </p:normalViewPr>
  <p:slideViewPr>
    <p:cSldViewPr snapToGrid="0" snapToObjects="1">
      <p:cViewPr varScale="1">
        <p:scale>
          <a:sx n="128" d="100"/>
          <a:sy n="128" d="100"/>
        </p:scale>
        <p:origin x="19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1E74E5-43EB-8941-84E7-E76CE2DEF1CC}" type="datetimeFigureOut">
              <a:rPr lang="en-US" smtClean="0"/>
              <a:t>11/4/20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79F689-7EFB-7B46-8E3E-1F0603397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609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3349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2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9422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3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6176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4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8991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5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79947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F19DA8-E282-4E63-9FB1-69D6A3FD6FEB}" type="slidenum">
              <a:rPr lang="en-US"/>
              <a:pPr/>
              <a:t>6</a:t>
            </a:fld>
            <a:endParaRPr lang="en-US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7750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91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001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15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96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0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33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89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6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50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55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5799D-8AC1-7647-9F4D-35F314575207}" type="datetimeFigureOut">
              <a:rPr lang="en-US" smtClean="0"/>
              <a:t>11/4/20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8E793-07AD-7540-8DCF-256F4E8A7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7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5"/>
          <p:cNvSpPr txBox="1">
            <a:spLocks noChangeArrowheads="1"/>
          </p:cNvSpPr>
          <p:nvPr/>
        </p:nvSpPr>
        <p:spPr bwMode="auto">
          <a:xfrm>
            <a:off x="2567457" y="1690179"/>
            <a:ext cx="3975768" cy="372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r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s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a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3333CC"/>
                </a:solidFill>
                <a:latin typeface="Trebuchet MS" pitchFamily="34" charset="0"/>
              </a:rPr>
              <a:t> 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e 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á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g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s</a:t>
            </a:r>
            <a:endParaRPr lang="es-CL" sz="2400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</a:p>
          <a:p>
            <a:pPr algn="ctr"/>
            <a:endParaRPr lang="en-US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" y="3031066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FFFFFF"/>
                </a:solidFill>
                <a:latin typeface="Trebuchet MS"/>
                <a:cs typeface="Trebuchet MS"/>
              </a:rPr>
              <a:t>Segmentación</a:t>
            </a:r>
            <a:endParaRPr lang="en-US" sz="2400" b="1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endParaRPr lang="es-CL" sz="100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r>
              <a:rPr lang="es-CL" sz="1000" dirty="0">
                <a:solidFill>
                  <a:srgbClr val="FFFFFF"/>
                </a:solidFill>
                <a:latin typeface="Trebuchet MS"/>
                <a:cs typeface="Trebuchet MS"/>
              </a:rPr>
              <a:t>[ Capítulo 8 ]</a:t>
            </a:r>
          </a:p>
        </p:txBody>
      </p:sp>
    </p:spTree>
    <p:extLst>
      <p:ext uri="{BB962C8B-B14F-4D97-AF65-F5344CB8AC3E}">
        <p14:creationId xmlns:p14="http://schemas.microsoft.com/office/powerpoint/2010/main" val="312878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0C18E-2F06-7F43-B85C-37650434C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>
                <a:solidFill>
                  <a:srgbClr val="FF9300"/>
                </a:solidFill>
                <a:latin typeface="Trebuchet MS" panose="020B0703020202090204" pitchFamily="34" charset="0"/>
              </a:rPr>
              <a:t>Problemas de Segmentación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7FCE2E-5B2E-B24F-86A5-B9CF1721D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539" y="1417638"/>
            <a:ext cx="5546556" cy="42419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F13770-DA2F-114C-BBE4-41B529837D99}"/>
              </a:ext>
            </a:extLst>
          </p:cNvPr>
          <p:cNvSpPr txBox="1"/>
          <p:nvPr/>
        </p:nvSpPr>
        <p:spPr>
          <a:xfrm>
            <a:off x="6758609" y="1377882"/>
            <a:ext cx="1997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Cuando</a:t>
            </a:r>
            <a:r>
              <a:rPr lang="en-US" dirty="0"/>
              <a:t> el </a:t>
            </a:r>
            <a:r>
              <a:rPr lang="en-US" dirty="0" err="1"/>
              <a:t>objeto</a:t>
            </a:r>
            <a:r>
              <a:rPr lang="en-US" dirty="0"/>
              <a:t> a </a:t>
            </a:r>
            <a:r>
              <a:rPr lang="en-US" dirty="0" err="1"/>
              <a:t>segmentar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ocluido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38725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0C18E-2F06-7F43-B85C-37650434C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>
                <a:solidFill>
                  <a:srgbClr val="FF9300"/>
                </a:solidFill>
                <a:latin typeface="Trebuchet MS" panose="020B0703020202090204" pitchFamily="34" charset="0"/>
              </a:rPr>
              <a:t>Problemas de Segmentación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1DE792-3613-6643-9C05-CA5881290615}"/>
              </a:ext>
            </a:extLst>
          </p:cNvPr>
          <p:cNvSpPr txBox="1"/>
          <p:nvPr/>
        </p:nvSpPr>
        <p:spPr>
          <a:xfrm>
            <a:off x="6808308" y="1451117"/>
            <a:ext cx="19977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Cuando</a:t>
            </a:r>
            <a:r>
              <a:rPr lang="en-US" dirty="0"/>
              <a:t> la imagen es de mala </a:t>
            </a:r>
            <a:r>
              <a:rPr lang="en-US" dirty="0" err="1"/>
              <a:t>calidad</a:t>
            </a:r>
            <a:r>
              <a:rPr lang="en-US" dirty="0"/>
              <a:t>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92E36B-E5C4-B54C-A526-C580B86839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55"/>
          <a:stretch/>
        </p:blipFill>
        <p:spPr>
          <a:xfrm>
            <a:off x="1132539" y="1417637"/>
            <a:ext cx="5546556" cy="4241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410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0C18E-2F06-7F43-B85C-37650434C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>
                <a:solidFill>
                  <a:srgbClr val="FF9300"/>
                </a:solidFill>
                <a:latin typeface="Trebuchet MS" panose="020B0703020202090204" pitchFamily="34" charset="0"/>
              </a:rPr>
              <a:t>Problemas de Segmentación</a:t>
            </a:r>
            <a:endParaRPr lang="es-ES_tradnl" dirty="0">
              <a:solidFill>
                <a:srgbClr val="FF9300"/>
              </a:solidFill>
              <a:latin typeface="Trebuchet MS" panose="020B070302020209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1DE792-3613-6643-9C05-CA5881290615}"/>
              </a:ext>
            </a:extLst>
          </p:cNvPr>
          <p:cNvSpPr txBox="1"/>
          <p:nvPr/>
        </p:nvSpPr>
        <p:spPr>
          <a:xfrm>
            <a:off x="6808308" y="1451117"/>
            <a:ext cx="19977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Cuando</a:t>
            </a:r>
            <a:r>
              <a:rPr lang="en-US" dirty="0"/>
              <a:t> la pose (</a:t>
            </a:r>
            <a:r>
              <a:rPr lang="en-US" dirty="0" err="1"/>
              <a:t>orientación</a:t>
            </a:r>
            <a:r>
              <a:rPr lang="en-US" dirty="0"/>
              <a:t>) del </a:t>
            </a:r>
            <a:r>
              <a:rPr lang="en-US" dirty="0" err="1"/>
              <a:t>objeto</a:t>
            </a:r>
            <a:r>
              <a:rPr lang="en-US" dirty="0"/>
              <a:t> a </a:t>
            </a:r>
            <a:r>
              <a:rPr lang="en-US" dirty="0" err="1"/>
              <a:t>segmentar</a:t>
            </a:r>
            <a:r>
              <a:rPr lang="en-US" dirty="0"/>
              <a:t> es </a:t>
            </a:r>
            <a:r>
              <a:rPr lang="en-US" dirty="0" err="1"/>
              <a:t>complicada</a:t>
            </a:r>
            <a:r>
              <a:rPr lang="en-US" dirty="0"/>
              <a:t>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76AB35-9EEC-6E44-9650-248123382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539" y="1571862"/>
            <a:ext cx="5546556" cy="393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205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930" name="Text Box 2"/>
          <p:cNvSpPr txBox="1">
            <a:spLocks noChangeArrowheads="1"/>
          </p:cNvSpPr>
          <p:nvPr/>
        </p:nvSpPr>
        <p:spPr bwMode="auto">
          <a:xfrm>
            <a:off x="595313" y="877888"/>
            <a:ext cx="8218487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s-ES_tradnl" sz="2400" dirty="0">
                <a:solidFill>
                  <a:srgbClr val="FF9300"/>
                </a:solidFill>
                <a:latin typeface="Trebuchet MS" pitchFamily="34" charset="0"/>
              </a:rPr>
              <a:t>Segmentación</a:t>
            </a:r>
          </a:p>
          <a:p>
            <a:pPr eaLnBrk="0" hangingPunct="0"/>
            <a:endParaRPr lang="es-ES_tradnl" sz="2400" dirty="0">
              <a:solidFill>
                <a:srgbClr val="0000FF"/>
              </a:solidFill>
              <a:latin typeface="Trebuchet MS" pitchFamily="34" charset="0"/>
            </a:endParaRPr>
          </a:p>
          <a:p>
            <a:pPr eaLnBrk="0" hangingPunct="0"/>
            <a:r>
              <a:rPr lang="es-ES_tradnl" sz="2400" dirty="0">
                <a:solidFill>
                  <a:srgbClr val="0000FF"/>
                </a:solidFill>
                <a:latin typeface="Trebuchet MS" pitchFamily="34" charset="0"/>
              </a:rPr>
              <a:t>Proceso de dividir la imagen en ‘segmentos’. El objetivo es obtener una representación más simple y a la vez más significativa del contenido de la imagen.</a:t>
            </a:r>
            <a:endParaRPr lang="es-ES_tradnl" sz="1000" dirty="0">
              <a:solidFill>
                <a:srgbClr val="0000FF"/>
              </a:solidFill>
              <a:latin typeface="Trebuchet MS" pitchFamily="34" charset="0"/>
            </a:endParaRPr>
          </a:p>
        </p:txBody>
      </p:sp>
      <p:pic>
        <p:nvPicPr>
          <p:cNvPr id="76493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918" r="9936"/>
          <a:stretch/>
        </p:blipFill>
        <p:spPr bwMode="auto">
          <a:xfrm>
            <a:off x="695740" y="3014663"/>
            <a:ext cx="2812774" cy="2541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612876" y="3014663"/>
            <a:ext cx="3600450" cy="2541587"/>
            <a:chOff x="2520" y="1809"/>
            <a:chExt cx="2268" cy="1601"/>
          </a:xfrm>
        </p:grpSpPr>
        <p:pic>
          <p:nvPicPr>
            <p:cNvPr id="10246" name="Picture 5"/>
            <p:cNvPicPr>
              <a:picLocks noChangeAspect="1" noChangeArrowheads="1"/>
            </p:cNvPicPr>
            <p:nvPr/>
          </p:nvPicPr>
          <p:blipFill rotWithShape="1">
            <a:blip r:embed="rId5"/>
            <a:srcRect l="7261" r="9594"/>
            <a:stretch/>
          </p:blipFill>
          <p:spPr bwMode="auto">
            <a:xfrm>
              <a:off x="3016" y="1809"/>
              <a:ext cx="1772" cy="16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247" name="Line 6"/>
            <p:cNvSpPr>
              <a:spLocks noChangeShapeType="1"/>
            </p:cNvSpPr>
            <p:nvPr/>
          </p:nvSpPr>
          <p:spPr bwMode="auto">
            <a:xfrm>
              <a:off x="2520" y="2616"/>
              <a:ext cx="43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s-ES_tradnl" dirty="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670732" y="5663754"/>
            <a:ext cx="48027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>
                <a:solidFill>
                  <a:schemeClr val="bg2">
                    <a:lumMod val="75000"/>
                  </a:schemeClr>
                </a:solidFill>
                <a:latin typeface="Trebuchet MS"/>
                <a:cs typeface="Trebuchet MS"/>
              </a:rPr>
              <a:t>[ INPUT ]                                                      [ OUTPUT ]</a:t>
            </a:r>
          </a:p>
        </p:txBody>
      </p:sp>
    </p:spTree>
    <p:extLst>
      <p:ext uri="{BB962C8B-B14F-4D97-AF65-F5344CB8AC3E}">
        <p14:creationId xmlns:p14="http://schemas.microsoft.com/office/powerpoint/2010/main" val="2456398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4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930" name="Text Box 2"/>
          <p:cNvSpPr txBox="1">
            <a:spLocks noChangeArrowheads="1"/>
          </p:cNvSpPr>
          <p:nvPr/>
        </p:nvSpPr>
        <p:spPr bwMode="auto">
          <a:xfrm>
            <a:off x="595313" y="877888"/>
            <a:ext cx="821848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s-ES_tradnl" sz="2400" dirty="0">
                <a:solidFill>
                  <a:srgbClr val="FF9300"/>
                </a:solidFill>
                <a:latin typeface="Trebuchet MS" pitchFamily="34" charset="0"/>
              </a:rPr>
              <a:t>Segmentación</a:t>
            </a:r>
          </a:p>
          <a:p>
            <a:pPr eaLnBrk="0" hangingPunct="0"/>
            <a:endParaRPr lang="es-ES_tradnl" sz="2400" dirty="0">
              <a:solidFill>
                <a:srgbClr val="0000FF"/>
              </a:solidFill>
              <a:latin typeface="Trebuchet M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870790-120C-0C44-8D47-9E55A6E85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67" y="1409979"/>
            <a:ext cx="5865122" cy="52342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CF39EB-2AD5-7940-BF79-8572C6A8DDBB}"/>
              </a:ext>
            </a:extLst>
          </p:cNvPr>
          <p:cNvSpPr txBox="1"/>
          <p:nvPr/>
        </p:nvSpPr>
        <p:spPr>
          <a:xfrm>
            <a:off x="6331227" y="1589617"/>
            <a:ext cx="16671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Imagen Original</a:t>
            </a:r>
          </a:p>
          <a:p>
            <a:r>
              <a:rPr lang="en-US" dirty="0"/>
              <a:t>(input)</a:t>
            </a:r>
          </a:p>
        </p:txBody>
      </p:sp>
    </p:spTree>
    <p:extLst>
      <p:ext uri="{BB962C8B-B14F-4D97-AF65-F5344CB8AC3E}">
        <p14:creationId xmlns:p14="http://schemas.microsoft.com/office/powerpoint/2010/main" val="4098438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930" name="Text Box 2"/>
          <p:cNvSpPr txBox="1">
            <a:spLocks noChangeArrowheads="1"/>
          </p:cNvSpPr>
          <p:nvPr/>
        </p:nvSpPr>
        <p:spPr bwMode="auto">
          <a:xfrm>
            <a:off x="595313" y="877888"/>
            <a:ext cx="821848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s-ES_tradnl" sz="2400" dirty="0">
                <a:solidFill>
                  <a:srgbClr val="FF9300"/>
                </a:solidFill>
                <a:latin typeface="Trebuchet MS" pitchFamily="34" charset="0"/>
              </a:rPr>
              <a:t>Segmentación</a:t>
            </a:r>
          </a:p>
          <a:p>
            <a:pPr eaLnBrk="0" hangingPunct="0"/>
            <a:endParaRPr lang="es-ES_tradnl" sz="2400" dirty="0">
              <a:solidFill>
                <a:srgbClr val="0000FF"/>
              </a:solidFill>
              <a:latin typeface="Trebuchet MS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09D8D3-4E40-7945-822E-2781C5CD844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/>
        </p:blipFill>
        <p:spPr>
          <a:xfrm>
            <a:off x="595798" y="1503200"/>
            <a:ext cx="5675796" cy="49832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719065-5279-A24E-B4DF-12CFDE6D144B}"/>
              </a:ext>
            </a:extLst>
          </p:cNvPr>
          <p:cNvSpPr txBox="1"/>
          <p:nvPr/>
        </p:nvSpPr>
        <p:spPr>
          <a:xfrm>
            <a:off x="6331227" y="1589617"/>
            <a:ext cx="1513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Segmentación</a:t>
            </a:r>
            <a:endParaRPr lang="en-US" dirty="0"/>
          </a:p>
          <a:p>
            <a:r>
              <a:rPr lang="en-US" dirty="0"/>
              <a:t>(output)</a:t>
            </a:r>
          </a:p>
        </p:txBody>
      </p:sp>
    </p:spTree>
    <p:extLst>
      <p:ext uri="{BB962C8B-B14F-4D97-AF65-F5344CB8AC3E}">
        <p14:creationId xmlns:p14="http://schemas.microsoft.com/office/powerpoint/2010/main" val="744820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930" name="Text Box 2"/>
          <p:cNvSpPr txBox="1">
            <a:spLocks noChangeArrowheads="1"/>
          </p:cNvSpPr>
          <p:nvPr/>
        </p:nvSpPr>
        <p:spPr bwMode="auto">
          <a:xfrm>
            <a:off x="595313" y="877888"/>
            <a:ext cx="821848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s-ES_tradnl" sz="2400" dirty="0">
                <a:solidFill>
                  <a:srgbClr val="FF9300"/>
                </a:solidFill>
                <a:latin typeface="Trebuchet MS" pitchFamily="34" charset="0"/>
              </a:rPr>
              <a:t>Segmentación</a:t>
            </a:r>
          </a:p>
          <a:p>
            <a:pPr eaLnBrk="0" hangingPunct="0"/>
            <a:endParaRPr lang="es-ES_tradnl" sz="2400" dirty="0">
              <a:solidFill>
                <a:srgbClr val="0000FF"/>
              </a:solidFill>
              <a:latin typeface="Trebuchet MS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09D8D3-4E40-7945-822E-2781C5CD84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8130" y="1503200"/>
            <a:ext cx="5671131" cy="498321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5762B1C-32FF-8744-99F6-EE41AEF978DB}"/>
              </a:ext>
            </a:extLst>
          </p:cNvPr>
          <p:cNvGrpSpPr/>
          <p:nvPr/>
        </p:nvGrpSpPr>
        <p:grpSpPr>
          <a:xfrm>
            <a:off x="1305339" y="1948580"/>
            <a:ext cx="4420857" cy="4005313"/>
            <a:chOff x="1305339" y="1948580"/>
            <a:chExt cx="4420857" cy="400531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438D7A0-C887-F846-92AD-F006B67C026D}"/>
                </a:ext>
              </a:extLst>
            </p:cNvPr>
            <p:cNvSpPr txBox="1"/>
            <p:nvPr/>
          </p:nvSpPr>
          <p:spPr>
            <a:xfrm>
              <a:off x="1381539" y="205128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6819C3B-8774-874A-AC67-FA0660155A8C}"/>
                </a:ext>
              </a:extLst>
            </p:cNvPr>
            <p:cNvSpPr txBox="1"/>
            <p:nvPr/>
          </p:nvSpPr>
          <p:spPr>
            <a:xfrm>
              <a:off x="1381539" y="324433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AE678D6-0EB8-2845-9343-C6EB1A92CB3E}"/>
                </a:ext>
              </a:extLst>
            </p:cNvPr>
            <p:cNvSpPr txBox="1"/>
            <p:nvPr/>
          </p:nvSpPr>
          <p:spPr>
            <a:xfrm>
              <a:off x="1305339" y="435211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16301D-1B1A-1440-87A7-B90C88807BE9}"/>
                </a:ext>
              </a:extLst>
            </p:cNvPr>
            <p:cNvSpPr txBox="1"/>
            <p:nvPr/>
          </p:nvSpPr>
          <p:spPr>
            <a:xfrm>
              <a:off x="1318592" y="547854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0111B3B-C028-BB42-A5E8-1A8EDDBAC2C2}"/>
                </a:ext>
              </a:extLst>
            </p:cNvPr>
            <p:cNvSpPr txBox="1"/>
            <p:nvPr/>
          </p:nvSpPr>
          <p:spPr>
            <a:xfrm>
              <a:off x="2756452" y="204465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E9E2E7C-C469-F04A-93A2-69B6BDD6164F}"/>
                </a:ext>
              </a:extLst>
            </p:cNvPr>
            <p:cNvSpPr txBox="1"/>
            <p:nvPr/>
          </p:nvSpPr>
          <p:spPr>
            <a:xfrm>
              <a:off x="2756452" y="323770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7570FF-F4BD-7F40-B850-AA264F9AA240}"/>
                </a:ext>
              </a:extLst>
            </p:cNvPr>
            <p:cNvSpPr txBox="1"/>
            <p:nvPr/>
          </p:nvSpPr>
          <p:spPr>
            <a:xfrm>
              <a:off x="2779642" y="432560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7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B773877-5601-6746-A4CC-83FE90B0A4A9}"/>
                </a:ext>
              </a:extLst>
            </p:cNvPr>
            <p:cNvSpPr txBox="1"/>
            <p:nvPr/>
          </p:nvSpPr>
          <p:spPr>
            <a:xfrm>
              <a:off x="2693505" y="547191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8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4E3674-5B3A-144F-A3AE-5C05B525E378}"/>
                </a:ext>
              </a:extLst>
            </p:cNvPr>
            <p:cNvSpPr txBox="1"/>
            <p:nvPr/>
          </p:nvSpPr>
          <p:spPr>
            <a:xfrm>
              <a:off x="4038596" y="200490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9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041D83E-BCD2-154D-A36A-56CC2ED39633}"/>
                </a:ext>
              </a:extLst>
            </p:cNvPr>
            <p:cNvSpPr txBox="1"/>
            <p:nvPr/>
          </p:nvSpPr>
          <p:spPr>
            <a:xfrm>
              <a:off x="3949145" y="315819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2954D62-1565-114C-9CA0-4B820D1EEB30}"/>
                </a:ext>
              </a:extLst>
            </p:cNvPr>
            <p:cNvSpPr txBox="1"/>
            <p:nvPr/>
          </p:nvSpPr>
          <p:spPr>
            <a:xfrm>
              <a:off x="3902762" y="4335546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41973B-CCE4-1D40-9CAA-526C74DCC9E4}"/>
                </a:ext>
              </a:extLst>
            </p:cNvPr>
            <p:cNvSpPr txBox="1"/>
            <p:nvPr/>
          </p:nvSpPr>
          <p:spPr>
            <a:xfrm>
              <a:off x="3965710" y="556137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C498E8E-8986-B743-90FB-C37087DC1745}"/>
                </a:ext>
              </a:extLst>
            </p:cNvPr>
            <p:cNvSpPr txBox="1"/>
            <p:nvPr/>
          </p:nvSpPr>
          <p:spPr>
            <a:xfrm>
              <a:off x="5264424" y="194858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D5BC65C-D314-ED4D-BC2C-7E6D8CD81C33}"/>
                </a:ext>
              </a:extLst>
            </p:cNvPr>
            <p:cNvSpPr txBox="1"/>
            <p:nvPr/>
          </p:nvSpPr>
          <p:spPr>
            <a:xfrm>
              <a:off x="5174972" y="316151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72578ED-2E48-2544-B962-90FD8296ED10}"/>
                </a:ext>
              </a:extLst>
            </p:cNvPr>
            <p:cNvSpPr txBox="1"/>
            <p:nvPr/>
          </p:nvSpPr>
          <p:spPr>
            <a:xfrm>
              <a:off x="5307492" y="425934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2E20C7-EFB4-EF40-97F2-67F8921F6713}"/>
                </a:ext>
              </a:extLst>
            </p:cNvPr>
            <p:cNvSpPr txBox="1"/>
            <p:nvPr/>
          </p:nvSpPr>
          <p:spPr>
            <a:xfrm>
              <a:off x="5300867" y="558456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16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2EA0797-14C8-174E-B5BD-04C20BF517DF}"/>
              </a:ext>
            </a:extLst>
          </p:cNvPr>
          <p:cNvSpPr txBox="1"/>
          <p:nvPr/>
        </p:nvSpPr>
        <p:spPr>
          <a:xfrm>
            <a:off x="6331227" y="1589617"/>
            <a:ext cx="1210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Etiquetado</a:t>
            </a:r>
            <a:endParaRPr lang="en-US" dirty="0"/>
          </a:p>
          <a:p>
            <a:r>
              <a:rPr lang="en-US" dirty="0"/>
              <a:t>(output)</a:t>
            </a:r>
          </a:p>
        </p:txBody>
      </p:sp>
    </p:spTree>
    <p:extLst>
      <p:ext uri="{BB962C8B-B14F-4D97-AF65-F5344CB8AC3E}">
        <p14:creationId xmlns:p14="http://schemas.microsoft.com/office/powerpoint/2010/main" val="304937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930" name="Text Box 2"/>
          <p:cNvSpPr txBox="1">
            <a:spLocks noChangeArrowheads="1"/>
          </p:cNvSpPr>
          <p:nvPr/>
        </p:nvSpPr>
        <p:spPr bwMode="auto">
          <a:xfrm>
            <a:off x="595313" y="877888"/>
            <a:ext cx="821848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s-ES_tradnl" sz="2400" dirty="0">
                <a:solidFill>
                  <a:srgbClr val="FF9300"/>
                </a:solidFill>
                <a:latin typeface="Trebuchet MS" pitchFamily="34" charset="0"/>
              </a:rPr>
              <a:t>Segmentación</a:t>
            </a:r>
          </a:p>
          <a:p>
            <a:pPr eaLnBrk="0" hangingPunct="0"/>
            <a:endParaRPr lang="es-ES_tradnl" sz="2400" dirty="0">
              <a:solidFill>
                <a:srgbClr val="0000FF"/>
              </a:solidFill>
              <a:latin typeface="Trebuchet MS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09D8D3-4E40-7945-822E-2781C5CD84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8130" y="1503200"/>
            <a:ext cx="5671131" cy="49832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B830E3-4F78-F74C-A9CC-5C37E6D78AE4}"/>
              </a:ext>
            </a:extLst>
          </p:cNvPr>
          <p:cNvSpPr txBox="1"/>
          <p:nvPr/>
        </p:nvSpPr>
        <p:spPr>
          <a:xfrm>
            <a:off x="6331227" y="1589617"/>
            <a:ext cx="1066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Selección</a:t>
            </a:r>
            <a:endParaRPr lang="en-US" dirty="0"/>
          </a:p>
          <a:p>
            <a:r>
              <a:rPr lang="en-US" dirty="0"/>
              <a:t>(output)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5762B1C-32FF-8744-99F6-EE41AEF978DB}"/>
              </a:ext>
            </a:extLst>
          </p:cNvPr>
          <p:cNvGrpSpPr/>
          <p:nvPr/>
        </p:nvGrpSpPr>
        <p:grpSpPr>
          <a:xfrm>
            <a:off x="1305339" y="1948580"/>
            <a:ext cx="4420857" cy="4005313"/>
            <a:chOff x="1305339" y="1948580"/>
            <a:chExt cx="4420857" cy="400531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438D7A0-C887-F846-92AD-F006B67C026D}"/>
                </a:ext>
              </a:extLst>
            </p:cNvPr>
            <p:cNvSpPr txBox="1"/>
            <p:nvPr/>
          </p:nvSpPr>
          <p:spPr>
            <a:xfrm>
              <a:off x="1381539" y="205128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6819C3B-8774-874A-AC67-FA0660155A8C}"/>
                </a:ext>
              </a:extLst>
            </p:cNvPr>
            <p:cNvSpPr txBox="1"/>
            <p:nvPr/>
          </p:nvSpPr>
          <p:spPr>
            <a:xfrm>
              <a:off x="1381539" y="324433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AE678D6-0EB8-2845-9343-C6EB1A92CB3E}"/>
                </a:ext>
              </a:extLst>
            </p:cNvPr>
            <p:cNvSpPr txBox="1"/>
            <p:nvPr/>
          </p:nvSpPr>
          <p:spPr>
            <a:xfrm>
              <a:off x="1305339" y="435211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16301D-1B1A-1440-87A7-B90C88807BE9}"/>
                </a:ext>
              </a:extLst>
            </p:cNvPr>
            <p:cNvSpPr txBox="1"/>
            <p:nvPr/>
          </p:nvSpPr>
          <p:spPr>
            <a:xfrm>
              <a:off x="1318592" y="547854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0111B3B-C028-BB42-A5E8-1A8EDDBAC2C2}"/>
                </a:ext>
              </a:extLst>
            </p:cNvPr>
            <p:cNvSpPr txBox="1"/>
            <p:nvPr/>
          </p:nvSpPr>
          <p:spPr>
            <a:xfrm>
              <a:off x="2756452" y="204465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E9E2E7C-C469-F04A-93A2-69B6BDD6164F}"/>
                </a:ext>
              </a:extLst>
            </p:cNvPr>
            <p:cNvSpPr txBox="1"/>
            <p:nvPr/>
          </p:nvSpPr>
          <p:spPr>
            <a:xfrm>
              <a:off x="2756452" y="323770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6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7570FF-F4BD-7F40-B850-AA264F9AA240}"/>
                </a:ext>
              </a:extLst>
            </p:cNvPr>
            <p:cNvSpPr txBox="1"/>
            <p:nvPr/>
          </p:nvSpPr>
          <p:spPr>
            <a:xfrm>
              <a:off x="2779642" y="432560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7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B773877-5601-6746-A4CC-83FE90B0A4A9}"/>
                </a:ext>
              </a:extLst>
            </p:cNvPr>
            <p:cNvSpPr txBox="1"/>
            <p:nvPr/>
          </p:nvSpPr>
          <p:spPr>
            <a:xfrm>
              <a:off x="2693505" y="547191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8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4E3674-5B3A-144F-A3AE-5C05B525E378}"/>
                </a:ext>
              </a:extLst>
            </p:cNvPr>
            <p:cNvSpPr txBox="1"/>
            <p:nvPr/>
          </p:nvSpPr>
          <p:spPr>
            <a:xfrm>
              <a:off x="4038596" y="200490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9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041D83E-BCD2-154D-A36A-56CC2ED39633}"/>
                </a:ext>
              </a:extLst>
            </p:cNvPr>
            <p:cNvSpPr txBox="1"/>
            <p:nvPr/>
          </p:nvSpPr>
          <p:spPr>
            <a:xfrm>
              <a:off x="3949145" y="315819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2954D62-1565-114C-9CA0-4B820D1EEB30}"/>
                </a:ext>
              </a:extLst>
            </p:cNvPr>
            <p:cNvSpPr txBox="1"/>
            <p:nvPr/>
          </p:nvSpPr>
          <p:spPr>
            <a:xfrm>
              <a:off x="3902762" y="4335546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41973B-CCE4-1D40-9CAA-526C74DCC9E4}"/>
                </a:ext>
              </a:extLst>
            </p:cNvPr>
            <p:cNvSpPr txBox="1"/>
            <p:nvPr/>
          </p:nvSpPr>
          <p:spPr>
            <a:xfrm>
              <a:off x="3965710" y="556137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C498E8E-8986-B743-90FB-C37087DC1745}"/>
                </a:ext>
              </a:extLst>
            </p:cNvPr>
            <p:cNvSpPr txBox="1"/>
            <p:nvPr/>
          </p:nvSpPr>
          <p:spPr>
            <a:xfrm>
              <a:off x="5264424" y="194858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D5BC65C-D314-ED4D-BC2C-7E6D8CD81C33}"/>
                </a:ext>
              </a:extLst>
            </p:cNvPr>
            <p:cNvSpPr txBox="1"/>
            <p:nvPr/>
          </p:nvSpPr>
          <p:spPr>
            <a:xfrm>
              <a:off x="5174972" y="316151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72578ED-2E48-2544-B962-90FD8296ED10}"/>
                </a:ext>
              </a:extLst>
            </p:cNvPr>
            <p:cNvSpPr txBox="1"/>
            <p:nvPr/>
          </p:nvSpPr>
          <p:spPr>
            <a:xfrm>
              <a:off x="5307492" y="425934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2E20C7-EFB4-EF40-97F2-67F8921F6713}"/>
                </a:ext>
              </a:extLst>
            </p:cNvPr>
            <p:cNvSpPr txBox="1"/>
            <p:nvPr/>
          </p:nvSpPr>
          <p:spPr>
            <a:xfrm>
              <a:off x="5300867" y="558456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16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648C5950-CD8B-3547-8470-97EAD14D682C}"/>
              </a:ext>
            </a:extLst>
          </p:cNvPr>
          <p:cNvSpPr/>
          <p:nvPr/>
        </p:nvSpPr>
        <p:spPr>
          <a:xfrm>
            <a:off x="834887" y="1669129"/>
            <a:ext cx="5168348" cy="11237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94AFC84-3E88-C747-AE0A-F53E7C01370F}"/>
              </a:ext>
            </a:extLst>
          </p:cNvPr>
          <p:cNvSpPr/>
          <p:nvPr/>
        </p:nvSpPr>
        <p:spPr>
          <a:xfrm>
            <a:off x="904460" y="3880670"/>
            <a:ext cx="5168348" cy="2410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3661C6-AFE9-424A-9EDF-B78B99E9AFF7}"/>
              </a:ext>
            </a:extLst>
          </p:cNvPr>
          <p:cNvSpPr/>
          <p:nvPr/>
        </p:nvSpPr>
        <p:spPr>
          <a:xfrm>
            <a:off x="1002687" y="2799836"/>
            <a:ext cx="2553463" cy="20007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557BE7A-7E72-A740-8A6A-E62446DB8BE4}"/>
              </a:ext>
            </a:extLst>
          </p:cNvPr>
          <p:cNvSpPr/>
          <p:nvPr/>
        </p:nvSpPr>
        <p:spPr>
          <a:xfrm>
            <a:off x="4811903" y="2641237"/>
            <a:ext cx="1211971" cy="20007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62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0C18E-2F06-7F43-B85C-37650434C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>
                <a:solidFill>
                  <a:srgbClr val="FF9300"/>
                </a:solidFill>
                <a:latin typeface="Trebuchet MS" panose="020B0703020202090204" pitchFamily="34" charset="0"/>
              </a:rPr>
              <a:t>Metodologías de Segmentación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762A59-B0FB-ED44-BF91-98349C1BD3B2}"/>
              </a:ext>
            </a:extLst>
          </p:cNvPr>
          <p:cNvSpPr txBox="1"/>
          <p:nvPr/>
        </p:nvSpPr>
        <p:spPr>
          <a:xfrm>
            <a:off x="609691" y="2602065"/>
            <a:ext cx="8327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dirty="0">
                <a:latin typeface="Trebuchet MS" panose="020B0703020202090204" pitchFamily="34" charset="0"/>
              </a:rPr>
              <a:t>Por regiones: Se busca directamente los pixeles que pertenecen a la región de interés.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3B77973-A1FC-5247-B6D0-9BAD3E301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995" y="3412325"/>
            <a:ext cx="1612900" cy="1397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6016DAC-A3A8-4540-B77B-EDEA0683E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131" y="3412325"/>
            <a:ext cx="1519936" cy="139700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0EB08DB9-AB83-FB42-93F2-631D7E0255FD}"/>
              </a:ext>
            </a:extLst>
          </p:cNvPr>
          <p:cNvSpPr/>
          <p:nvPr/>
        </p:nvSpPr>
        <p:spPr>
          <a:xfrm>
            <a:off x="4273826" y="4008960"/>
            <a:ext cx="318052" cy="26659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27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0C18E-2F06-7F43-B85C-37650434C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>
                <a:solidFill>
                  <a:srgbClr val="FF9300"/>
                </a:solidFill>
                <a:latin typeface="Trebuchet MS" panose="020B0703020202090204" pitchFamily="34" charset="0"/>
              </a:rPr>
              <a:t>Metodologías de Segmentación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531853-D6DF-3C42-BA5A-FC8C15601229}"/>
              </a:ext>
            </a:extLst>
          </p:cNvPr>
          <p:cNvSpPr txBox="1"/>
          <p:nvPr/>
        </p:nvSpPr>
        <p:spPr>
          <a:xfrm>
            <a:off x="609691" y="2607744"/>
            <a:ext cx="8327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dirty="0">
                <a:latin typeface="Trebuchet MS" panose="020B0703020202090204" pitchFamily="34" charset="0"/>
              </a:rPr>
              <a:t>Por bordes: Se busca primero los bordes que limitan la región de interés y a partir de los bordes se establecen las regiones.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E8A8F2C-96D8-E841-B909-0B79F23CE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6"/>
          <a:stretch/>
        </p:blipFill>
        <p:spPr>
          <a:xfrm>
            <a:off x="3891346" y="3401100"/>
            <a:ext cx="1495811" cy="1397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C9D10F9-6ADE-564E-91E9-B6D6A382F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960" y="3415238"/>
            <a:ext cx="1612900" cy="1397000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B59B0360-2C74-3E41-B6E6-47F07A137CCF}"/>
              </a:ext>
            </a:extLst>
          </p:cNvPr>
          <p:cNvSpPr/>
          <p:nvPr/>
        </p:nvSpPr>
        <p:spPr>
          <a:xfrm>
            <a:off x="3541455" y="3944129"/>
            <a:ext cx="318052" cy="26659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934DE0A-EC39-B24F-B672-EC490DEC7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022" y="3413096"/>
            <a:ext cx="1519936" cy="1397000"/>
          </a:xfrm>
          <a:prstGeom prst="rect">
            <a:avLst/>
          </a:prstGeom>
        </p:spPr>
      </p:pic>
      <p:sp>
        <p:nvSpPr>
          <p:cNvPr id="21" name="Right Arrow 20">
            <a:extLst>
              <a:ext uri="{FF2B5EF4-FFF2-40B4-BE49-F238E27FC236}">
                <a16:creationId xmlns:a16="http://schemas.microsoft.com/office/drawing/2014/main" id="{44FFACD8-A25A-A447-B21F-62871B9FBE83}"/>
              </a:ext>
            </a:extLst>
          </p:cNvPr>
          <p:cNvSpPr/>
          <p:nvPr/>
        </p:nvSpPr>
        <p:spPr>
          <a:xfrm>
            <a:off x="5471290" y="3960036"/>
            <a:ext cx="318052" cy="26659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93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0C18E-2F06-7F43-B85C-37650434C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>
                <a:solidFill>
                  <a:srgbClr val="FF9300"/>
                </a:solidFill>
                <a:latin typeface="Trebuchet MS" panose="020B0703020202090204" pitchFamily="34" charset="0"/>
              </a:rPr>
              <a:t>Problemas de Segmentación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B2F322-DB8C-454F-9E18-5C11F9EDF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17" y="1586605"/>
            <a:ext cx="5923009" cy="39395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CEAE5A-0819-A24C-80D6-FC1F7E66BC2A}"/>
              </a:ext>
            </a:extLst>
          </p:cNvPr>
          <p:cNvSpPr txBox="1"/>
          <p:nvPr/>
        </p:nvSpPr>
        <p:spPr>
          <a:xfrm>
            <a:off x="6967331" y="1586605"/>
            <a:ext cx="19977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Cuando</a:t>
            </a:r>
            <a:r>
              <a:rPr lang="en-US" dirty="0"/>
              <a:t> el </a:t>
            </a:r>
            <a:r>
              <a:rPr lang="en-US" dirty="0" err="1"/>
              <a:t>objeto</a:t>
            </a:r>
            <a:r>
              <a:rPr lang="en-US" dirty="0"/>
              <a:t> a </a:t>
            </a:r>
            <a:r>
              <a:rPr lang="en-US" dirty="0" err="1"/>
              <a:t>segmentar</a:t>
            </a:r>
            <a:r>
              <a:rPr lang="en-US" dirty="0"/>
              <a:t> </a:t>
            </a:r>
            <a:r>
              <a:rPr lang="en-US" dirty="0" err="1"/>
              <a:t>tiene</a:t>
            </a:r>
            <a:r>
              <a:rPr lang="en-US" dirty="0"/>
              <a:t> el </a:t>
            </a:r>
            <a:r>
              <a:rPr lang="en-US" dirty="0" err="1"/>
              <a:t>mismo</a:t>
            </a:r>
            <a:r>
              <a:rPr lang="en-US" dirty="0"/>
              <a:t> color del </a:t>
            </a:r>
            <a:r>
              <a:rPr lang="en-US" dirty="0" err="1"/>
              <a:t>fondo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93993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10549</TotalTime>
  <Words>219</Words>
  <Application>Microsoft Macintosh PowerPoint</Application>
  <PresentationFormat>On-screen Show (4:3)</PresentationFormat>
  <Paragraphs>81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Metodologías de Segmentación</vt:lpstr>
      <vt:lpstr>Metodologías de Segmentación</vt:lpstr>
      <vt:lpstr>Problemas de Segmentación</vt:lpstr>
      <vt:lpstr>Problemas de Segmentación</vt:lpstr>
      <vt:lpstr>Problemas de Segmentación</vt:lpstr>
      <vt:lpstr>Problemas de Segmentación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Domingo Mery</dc:creator>
  <cp:lastModifiedBy>Domingo Mery</cp:lastModifiedBy>
  <cp:revision>96</cp:revision>
  <dcterms:created xsi:type="dcterms:W3CDTF">2015-02-23T15:04:12Z</dcterms:created>
  <dcterms:modified xsi:type="dcterms:W3CDTF">2020-11-04T22:18:22Z</dcterms:modified>
</cp:coreProperties>
</file>

<file path=docProps/thumbnail.jpeg>
</file>